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58EE-559A-42B1-A9FF-4CB5EDC93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FB7F6-13DE-4B87-B352-ABF12A5F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F8015-3EB4-4CD8-A41C-72A3353F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1119-2968-463F-A05E-7ED0E7FD156F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DA320-F003-4498-9209-51456397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73C83-433B-4247-8940-9D3E0835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16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16F3-2732-4DE0-A2DA-C6582FD3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5269B-F817-4BB2-B677-3AE601925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658B-E673-4110-900E-6E5C97A8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32CC-3F63-4D3B-9FF0-2DB51D856DC9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32702-7066-4670-97A3-E4A0852E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266D-5992-4016-B7D2-DC1A86FD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28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C0EF8-BA2B-42D1-A19F-0DEF7F850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62577-6F93-4014-9E74-239A00DCF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AB653-974E-4B7E-9227-A116381AF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0296-22BA-4AF6-8CF4-6F134675F25F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24E26-AB4B-4F90-9906-45FD37F4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70C9-256B-4B42-B49A-CF368F62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7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CCC2-1B03-437D-9C41-D625FFA4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342B9-55F3-4E91-B41A-C263812A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49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B8EC5-A9CC-4946-9D0E-F8E8C306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4581-CE73-4A2A-A23C-E108E8729073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E4CAD-CCAE-4A60-B73E-A8A38D06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556C4-71E1-4981-9E21-6B04F9B1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8195" y="6401372"/>
            <a:ext cx="1614055" cy="365125"/>
          </a:xfrm>
        </p:spPr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674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A211-B72B-44A9-8DA0-C8AD69B6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982E4-38AB-4B7D-BB60-F03993C90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4511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EDDE8-881A-471D-A1AE-6132EB56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65C5-30F3-489E-BD91-BDCDDE0D4694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F03C-E1AA-429D-BFAF-C490E06D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D78BA-745B-45A4-906D-2B137653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35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C013-59EA-4031-B754-77DD9B61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E84B9-0812-4D00-8202-C77EF5C34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54556-5B4A-41CA-8D2C-B318D6C5B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7F6E3-64D6-414D-BD3C-4BBBF593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364-EC4D-43EB-9F20-EABB53ACBA6B}" type="datetime1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0353E-907A-4313-A8BF-CCBC0171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6273D-DECA-4023-97AB-76D472B7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55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FD19-31F2-486D-BCB9-3548926A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D6067-CAC7-4AF6-98CE-E0C9B61CF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138A9-7F58-4479-AE09-1CDA6012C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744E3-1630-4E1A-9BEE-58D00B000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15B8B-F71C-4E1F-90F7-D57E70C21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95A98-71E0-49AE-93A4-A5BACC49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1E11-9B38-49FD-A778-FC895C3AC0EC}" type="datetime1">
              <a:rPr lang="en-IN" smtClean="0"/>
              <a:t>21-05-2019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3F0E4-37D3-4806-ABA8-C4362D2EC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78E37-0B7D-4F98-B403-02C5BC3D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07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9554-316C-43B6-9CAC-57958FC1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CA0DF-4C59-4F7F-ADB5-5997DC0C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BB55-DC89-47D8-ACF8-FBF2168BA17C}" type="datetime1">
              <a:rPr lang="en-IN" smtClean="0"/>
              <a:t>21-05-2019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2C64A-ACA4-4F47-BAD7-BC7B44EA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ACBFC-238F-4F67-B26A-9278FF96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71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97CE5E-3802-409F-98ED-C7F083F4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8E6-DF1C-4473-BB17-54441C1AC746}" type="datetime1">
              <a:rPr lang="en-IN" smtClean="0"/>
              <a:t>21-05-2019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13B32-F284-4B78-A768-C0F51A6E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20634-5A46-41A1-AC5D-93248C05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03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2840-4F3D-4ECA-A2A0-5FE82DB6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2E5B9-6C1F-4D95-82DB-0D0A3DD35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ADFD5-32D6-4F1E-A8C0-A27D2D456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51370-B428-43C5-922E-DF13FAB6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1632-6068-42CB-9105-58F5BA6519CC}" type="datetime1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4502B-DFFA-4E52-906E-5E2A58B2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B8763-D649-4359-A7ED-3CE46F3A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86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AFB4-611F-4344-BB47-6B18B77B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CDF13-C8AB-4456-80B0-0875CC779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3625D-964A-4B08-B8AE-B41B5C4CD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614E6-B40C-410B-9938-3AA1B9E5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7BA-74D2-4152-BC50-A4ED0E57F9A9}" type="datetime1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55F5-9544-4C07-8DB0-41A2249D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D4B31-CE94-4047-928E-C2376297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61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ADC2A-43EC-44D5-87D1-1873E7FCD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70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EF75-1C17-4E78-9FB1-135AB4FCA6C4}" type="datetime1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8B7C-19DF-46EE-A916-8D81E88B4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70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A2F67-34AD-415A-8F4E-9DFF9B6A9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7072"/>
            <a:ext cx="1614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F8EB-65A3-4B30-876D-865DBF658E2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82536D-19B8-4019-8D1E-0F26ACB43EA9}"/>
              </a:ext>
            </a:extLst>
          </p:cNvPr>
          <p:cNvSpPr/>
          <p:nvPr/>
        </p:nvSpPr>
        <p:spPr>
          <a:xfrm>
            <a:off x="0" y="6761018"/>
            <a:ext cx="12192000" cy="96982"/>
          </a:xfrm>
          <a:prstGeom prst="rect">
            <a:avLst/>
          </a:prstGeom>
          <a:solidFill>
            <a:srgbClr val="72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248468-C2E7-4F95-9A8B-3DFCCF4787D5}"/>
              </a:ext>
            </a:extLst>
          </p:cNvPr>
          <p:cNvSpPr/>
          <p:nvPr/>
        </p:nvSpPr>
        <p:spPr>
          <a:xfrm>
            <a:off x="10503116" y="6068291"/>
            <a:ext cx="1343891" cy="706582"/>
          </a:xfrm>
          <a:prstGeom prst="rect">
            <a:avLst/>
          </a:prstGeom>
          <a:solidFill>
            <a:srgbClr val="72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62D1D8-4D5A-483A-828B-5F6DEA8C7F9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146" y="6260455"/>
            <a:ext cx="1046942" cy="4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8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B257F-F3C7-4719-9BFE-0C8E6240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C6F8EB-65A3-4B30-876D-865DBF658E24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E9794F-83DC-486D-B2D8-F3C0CAD17272}"/>
              </a:ext>
            </a:extLst>
          </p:cNvPr>
          <p:cNvSpPr/>
          <p:nvPr/>
        </p:nvSpPr>
        <p:spPr>
          <a:xfrm>
            <a:off x="0" y="-40641"/>
            <a:ext cx="12192000" cy="711201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60ED7EE-6D86-47B0-886C-42ECE7FB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1" y="179977"/>
            <a:ext cx="11651219" cy="432048"/>
          </a:xfrm>
        </p:spPr>
        <p:txBody>
          <a:bodyPr>
            <a:normAutofit/>
          </a:bodyPr>
          <a:lstStyle/>
          <a:p>
            <a:pPr lvl="0"/>
            <a:r>
              <a:rPr lang="en-IN" sz="2400" b="1" dirty="0">
                <a:solidFill>
                  <a:schemeClr val="bg1"/>
                </a:solidFill>
                <a:latin typeface="Calibri "/>
                <a:ea typeface="ＭＳ Ｐゴシック" panose="020B0600070205080204" pitchFamily="34" charset="-128"/>
                <a:cs typeface="Calibri Light" panose="020F0302020204030204" pitchFamily="34" charset="0"/>
              </a:rPr>
              <a:t>Atul Deshmukh - Profile</a:t>
            </a:r>
            <a:endParaRPr lang="en-GB" sz="2400" b="1" dirty="0">
              <a:solidFill>
                <a:schemeClr val="bg1"/>
              </a:solidFill>
              <a:latin typeface="Calibri "/>
              <a:cs typeface="Calibri Light" panose="020F03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AD0361-B97A-4D56-9DCE-9DBA338DD900}"/>
              </a:ext>
            </a:extLst>
          </p:cNvPr>
          <p:cNvSpPr txBox="1"/>
          <p:nvPr/>
        </p:nvSpPr>
        <p:spPr>
          <a:xfrm>
            <a:off x="1444285" y="2993669"/>
            <a:ext cx="851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Executive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summary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8A1D36-F638-4487-97EB-D49FA9569B09}"/>
              </a:ext>
            </a:extLst>
          </p:cNvPr>
          <p:cNvSpPr txBox="1"/>
          <p:nvPr/>
        </p:nvSpPr>
        <p:spPr>
          <a:xfrm>
            <a:off x="4219179" y="2778483"/>
            <a:ext cx="139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Financial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statements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and relevant appendices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F07040-F77B-41DF-81EC-758DA35212B7}"/>
              </a:ext>
            </a:extLst>
          </p:cNvPr>
          <p:cNvSpPr txBox="1"/>
          <p:nvPr/>
        </p:nvSpPr>
        <p:spPr>
          <a:xfrm>
            <a:off x="4200129" y="4661028"/>
            <a:ext cx="1397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Valuation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worksheets and exhibits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4D3A21-C621-4CC1-92B7-8F0D60DD6B30}"/>
              </a:ext>
            </a:extLst>
          </p:cNvPr>
          <p:cNvSpPr txBox="1"/>
          <p:nvPr/>
        </p:nvSpPr>
        <p:spPr>
          <a:xfrm>
            <a:off x="2707935" y="5289244"/>
            <a:ext cx="1397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Supporting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market data and analysis with economic and industry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outlook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AF0B5B-90CF-414B-AF48-93DB8EBB52DD}"/>
              </a:ext>
            </a:extLst>
          </p:cNvPr>
          <p:cNvSpPr txBox="1"/>
          <p:nvPr/>
        </p:nvSpPr>
        <p:spPr>
          <a:xfrm>
            <a:off x="1215741" y="4453539"/>
            <a:ext cx="1397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Supporting information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sources, qualifications, definitions etc.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F8B8C3-63CC-4CB8-BC60-AE9A9F4E5D02}"/>
              </a:ext>
            </a:extLst>
          </p:cNvPr>
          <p:cNvSpPr txBox="1"/>
          <p:nvPr/>
        </p:nvSpPr>
        <p:spPr>
          <a:xfrm>
            <a:off x="278066" y="3022456"/>
            <a:ext cx="3978666" cy="2866025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12700">
            <a:noFill/>
          </a:ln>
        </p:spPr>
        <p:txBody>
          <a:bodyPr anchor="ctr"/>
          <a:lstStyle/>
          <a:p>
            <a:pPr marL="164126" marR="0" lvl="0" indent="-164126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Atul heads the International Assurance and Advisory Practice of KNAV, a global accounting firm with offices across six countries. </a:t>
            </a: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Atul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has extensive experience of over </a:t>
            </a: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32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years in advising multinational clients in a rapidly changing business environment with his workable but creative ideas and myriad accounting skills.</a:t>
            </a:r>
          </a:p>
          <a:p>
            <a:pPr marL="164126" marR="0" lvl="0" indent="-164126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Atul has been an audit engagement partner for a host of Indian multinational companies for financial statements prepared in accordance with USGAAP, IFRS and Indian GAAP.</a:t>
            </a:r>
          </a:p>
          <a:p>
            <a:pPr marL="164126" marR="0" lvl="0" indent="-164126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Atul advises multinational companies in international accounting with a special focus on </a:t>
            </a: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merger and acquisition transaction advisory,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fair value measurements, accounting for income taxes and accounting for business combinations.</a:t>
            </a:r>
          </a:p>
          <a:p>
            <a:pPr marL="164126" marR="0" lvl="0" indent="-164126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Atul is an active speaker at various conferences organized by varied Chambers of Commerce on a broad range of accounting and tax </a:t>
            </a: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topics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D30CA2-B71E-41DD-BF55-3833073D3131}"/>
              </a:ext>
            </a:extLst>
          </p:cNvPr>
          <p:cNvSpPr/>
          <p:nvPr/>
        </p:nvSpPr>
        <p:spPr>
          <a:xfrm>
            <a:off x="298164" y="868071"/>
            <a:ext cx="1688123" cy="1928088"/>
          </a:xfrm>
          <a:prstGeom prst="rect">
            <a:avLst/>
          </a:prstGeom>
          <a:solidFill>
            <a:srgbClr val="6B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846" tIns="49846" rIns="49846" bIns="49846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68D4D02-5F54-49BE-8250-140DB1F9F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480" y="977224"/>
            <a:ext cx="972761" cy="983777"/>
          </a:xfrm>
          <a:prstGeom prst="rect">
            <a:avLst/>
          </a:prstGeom>
        </p:spPr>
      </p:pic>
      <p:sp>
        <p:nvSpPr>
          <p:cNvPr id="17" name="TextBox 17">
            <a:extLst>
              <a:ext uri="{FF2B5EF4-FFF2-40B4-BE49-F238E27FC236}">
                <a16:creationId xmlns:a16="http://schemas.microsoft.com/office/drawing/2014/main" id="{CA13A621-580B-42C2-A384-C21BA1275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153" y="1979269"/>
            <a:ext cx="1711569" cy="816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Atul Deshmukh</a:t>
            </a:r>
          </a:p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Partner </a:t>
            </a:r>
          </a:p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International Assurance and Advisory Services</a:t>
            </a:r>
          </a:p>
        </p:txBody>
      </p:sp>
      <p:sp>
        <p:nvSpPr>
          <p:cNvPr id="27" name="TextBox 17">
            <a:extLst>
              <a:ext uri="{FF2B5EF4-FFF2-40B4-BE49-F238E27FC236}">
                <a16:creationId xmlns:a16="http://schemas.microsoft.com/office/drawing/2014/main" id="{1DDF12F4-76F9-4C97-BCAB-5BC705D69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179" y="1928519"/>
            <a:ext cx="1711569" cy="803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Amber Mehta</a:t>
            </a:r>
          </a:p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Associate Partner</a:t>
            </a:r>
            <a:endParaRPr kumimoji="0" lang="en-GB" sz="92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14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International Assurance and Advisory Services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7D7918-5663-40C8-9813-CE295D235104}"/>
              </a:ext>
            </a:extLst>
          </p:cNvPr>
          <p:cNvSpPr txBox="1"/>
          <p:nvPr/>
        </p:nvSpPr>
        <p:spPr>
          <a:xfrm>
            <a:off x="5645984" y="3032455"/>
            <a:ext cx="4486635" cy="299335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12700">
            <a:noFill/>
          </a:ln>
        </p:spPr>
        <p:txBody>
          <a:bodyPr anchor="ctr"/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Co-founder of KNAV, one of the foremost Indian originated international accounting firms.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Indian Chartered Accountant  with a fellowship from the Institute of Chartered Accountants of India. Atul did his initial training with a leading Mumbai based accounting, tax and business advisory firm.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 Certified Public Accountant</a:t>
            </a: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, licensed in the States of Georgia, Massachusetts and Delaware.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Ireland Chartered Accountant and a fellow member of the Institute of Chartered Accountants of Ireland.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Canada Chartered Accountant,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Bachelor degree in accounting from the University of Mumbai and an alumni of R.A.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Podar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College of Commerce &amp; Economics.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srgbClr val="000000"/>
                </a:solidFill>
                <a:latin typeface="Calibri Light" panose="020F0302020204030204"/>
              </a:rPr>
              <a:t>Erstwhile lecturer at Ramprasad Khandelwal Chetana Management Institute for the Masters in Management Program of the University of Mumbai.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Atul is an avid cricket fan and has held various honorary positions at the Atlanta Cricket League.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50618"/>
      </p:ext>
    </p:extLst>
  </p:cSld>
  <p:clrMapOvr>
    <a:masterClrMapping/>
  </p:clrMapOvr>
</p:sld>
</file>

<file path=ppt/theme/theme1.xml><?xml version="1.0" encoding="utf-8"?>
<a:theme xmlns:a="http://schemas.openxmlformats.org/drawingml/2006/main" name="new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59DBAC6-4711-4669-B12A-20C99FF1DA6E}" vid="{868CA756-E804-4A67-9F98-CAA991D1DD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</vt:lpstr>
      <vt:lpstr>Calibri Light</vt:lpstr>
      <vt:lpstr>Georgia</vt:lpstr>
      <vt:lpstr>Wingdings</vt:lpstr>
      <vt:lpstr>new template</vt:lpstr>
      <vt:lpstr>Atul Deshmukh - Profile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Atul Deshmukh - Profile</dc:title>
  <dc:creator>Atul Deshmukh</dc:creator>
  <cp:lastModifiedBy>Atul Deshmukh</cp:lastModifiedBy>
  <cp:revision>3</cp:revision>
  <dcterms:created xsi:type="dcterms:W3CDTF">2019-05-21T21:10:28Z</dcterms:created>
  <dcterms:modified xsi:type="dcterms:W3CDTF">2019-05-21T21:29:57Z</dcterms:modified>
</cp:coreProperties>
</file>